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x="12192000" cy="6858000"/>
  <p:notesSz cx="12192000" cy="6858000"/>
  <p:embeddedFontLst>
    <p:embeddedFont>
      <p:font typeface="KJQDTH+BookmanOldStyle"/>
      <p:regular r:id="rId63"/>
    </p:embeddedFont>
    <p:embeddedFont>
      <p:font typeface="TMLJIL+ArialRoundedMTBold"/>
      <p:regular r:id="rId64"/>
    </p:embeddedFont>
    <p:embeddedFont>
      <p:font typeface="MUCDTM+Arial-BoldMT"/>
      <p:regular r:id="rId65"/>
    </p:embeddedFont>
    <p:embeddedFont>
      <p:font typeface="UQSMSD+ArialMT"/>
      <p:regular r:id="rId66"/>
    </p:embeddedFont>
    <p:embeddedFont>
      <p:font typeface="MNNEIA+Wingdings-Regular"/>
      <p:regular r:id="rId67"/>
    </p:embeddedFont>
    <p:embeddedFont>
      <p:font typeface="NTANRW+Arial-BoldItalicMT"/>
      <p:regular r:id="rId68"/>
    </p:embeddedFont>
    <p:embeddedFont>
      <p:font typeface="LDJDRN+Arial-ItalicMT"/>
      <p:regular r:id="rId69"/>
    </p:embeddedFont>
    <p:embeddedFont>
      <p:font typeface="VQNACD+TimesNewRomanPS-BoldMT"/>
      <p:regular r:id="rId70"/>
    </p:embeddedFont>
    <p:embeddedFont>
      <p:font typeface="UHPGNW+Wingdings-Regular,Bold"/>
      <p:regular r:id="rId7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slide" Target="slides/slide52.xml" /><Relationship Id="rId58" Type="http://schemas.openxmlformats.org/officeDocument/2006/relationships/slide" Target="slides/slide53.xml" /><Relationship Id="rId59" Type="http://schemas.openxmlformats.org/officeDocument/2006/relationships/slide" Target="slides/slide54.xml" /><Relationship Id="rId6" Type="http://schemas.openxmlformats.org/officeDocument/2006/relationships/slide" Target="slides/slide1.xml" /><Relationship Id="rId60" Type="http://schemas.openxmlformats.org/officeDocument/2006/relationships/slide" Target="slides/slide55.xml" /><Relationship Id="rId61" Type="http://schemas.openxmlformats.org/officeDocument/2006/relationships/slide" Target="slides/slide56.xml" /><Relationship Id="rId62" Type="http://schemas.openxmlformats.org/officeDocument/2006/relationships/slide" Target="slides/slide57.xml" /><Relationship Id="rId63" Type="http://schemas.openxmlformats.org/officeDocument/2006/relationships/font" Target="fonts/font1.fntdata" /><Relationship Id="rId64" Type="http://schemas.openxmlformats.org/officeDocument/2006/relationships/font" Target="fonts/font2.fntdata" /><Relationship Id="rId65" Type="http://schemas.openxmlformats.org/officeDocument/2006/relationships/font" Target="fonts/font3.fntdata" /><Relationship Id="rId66" Type="http://schemas.openxmlformats.org/officeDocument/2006/relationships/font" Target="fonts/font4.fntdata" /><Relationship Id="rId67" Type="http://schemas.openxmlformats.org/officeDocument/2006/relationships/font" Target="fonts/font5.fntdata" /><Relationship Id="rId68" Type="http://schemas.openxmlformats.org/officeDocument/2006/relationships/font" Target="fonts/font6.fntdata" /><Relationship Id="rId69" Type="http://schemas.openxmlformats.org/officeDocument/2006/relationships/font" Target="fonts/font7.fntdata" /><Relationship Id="rId7" Type="http://schemas.openxmlformats.org/officeDocument/2006/relationships/slide" Target="slides/slide2.xml" /><Relationship Id="rId70" Type="http://schemas.openxmlformats.org/officeDocument/2006/relationships/font" Target="fonts/font8.fntdata" /><Relationship Id="rId71" Type="http://schemas.openxmlformats.org/officeDocument/2006/relationships/font" Target="fonts/font9.fntdata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3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4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5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6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7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6058" y="1034369"/>
            <a:ext cx="5652194" cy="2369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ffffff"/>
                </a:solidFill>
                <a:latin typeface="Candara"/>
                <a:cs typeface="Candara"/>
              </a:rPr>
              <a:t>PRACTICAL</a:t>
            </a:r>
          </a:p>
          <a:p>
            <a:pPr marL="0" marR="0">
              <a:lnSpc>
                <a:spcPts val="5400"/>
              </a:lnSpc>
              <a:spcBef>
                <a:spcPts val="1080"/>
              </a:spcBef>
              <a:spcAft>
                <a:spcPts val="0"/>
              </a:spcAft>
            </a:pPr>
            <a:r>
              <a:rPr dirty="0" sz="5400">
                <a:solidFill>
                  <a:srgbClr val="ffffff"/>
                </a:solidFill>
                <a:latin typeface="Candara"/>
                <a:cs typeface="Candara"/>
              </a:rPr>
              <a:t>IMPLEMENTATION</a:t>
            </a:r>
          </a:p>
          <a:p>
            <a:pPr marL="0" marR="0">
              <a:lnSpc>
                <a:spcPts val="5400"/>
              </a:lnSpc>
              <a:spcBef>
                <a:spcPts val="1079"/>
              </a:spcBef>
              <a:spcAft>
                <a:spcPts val="0"/>
              </a:spcAft>
            </a:pPr>
            <a:r>
              <a:rPr dirty="0" sz="5400">
                <a:solidFill>
                  <a:srgbClr val="ffffff"/>
                </a:solidFill>
                <a:latin typeface="Candara"/>
                <a:cs typeface="Candara"/>
              </a:rPr>
              <a:t>ON</a:t>
            </a:r>
            <a:r>
              <a:rPr dirty="0" sz="540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dirty="0" sz="5400">
                <a:solidFill>
                  <a:srgbClr val="ffffff"/>
                </a:solidFill>
                <a:latin typeface="Candara"/>
                <a:cs typeface="Candara"/>
              </a:rPr>
              <a:t>AWS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35440" y="5385886"/>
            <a:ext cx="1727908" cy="5808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Rockwell"/>
                <a:cs typeface="Rockwell"/>
              </a:rPr>
              <a:t>A.AMULYA</a:t>
            </a:r>
            <a:r>
              <a:rPr dirty="0" sz="1800">
                <a:solidFill>
                  <a:srgbClr val="ffffff"/>
                </a:solidFill>
                <a:latin typeface="Rockwell"/>
                <a:cs typeface="Rockwell"/>
              </a:rPr>
              <a:t> </a:t>
            </a:r>
            <a:r>
              <a:rPr dirty="0" sz="1800">
                <a:solidFill>
                  <a:srgbClr val="ffffff"/>
                </a:solidFill>
                <a:latin typeface="Rockwell"/>
                <a:cs typeface="Rockwell"/>
              </a:rPr>
              <a:t>SAI</a:t>
            </a:r>
          </a:p>
          <a:p>
            <a:pPr marL="0" marR="0">
              <a:lnSpc>
                <a:spcPts val="2113"/>
              </a:lnSpc>
              <a:spcBef>
                <a:spcPts val="96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Rockwell"/>
                <a:cs typeface="Rockwell"/>
              </a:rPr>
              <a:t>20A31A05D0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99206" y="450430"/>
            <a:ext cx="3362278" cy="3958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AMAZON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LIGHT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SAIL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507" y="1143391"/>
            <a:ext cx="1761263" cy="3076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22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UQSMSD+ArialMT"/>
                <a:cs typeface="UQSMSD+ArialMT"/>
              </a:rPr>
              <a:t>PROCEDURE: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0507" y="1981813"/>
            <a:ext cx="4830697" cy="3005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UQSMSD+ArialMT"/>
                <a:cs typeface="UQSMSD+ArialMT"/>
              </a:rPr>
              <a:t>1.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home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0507" y="2355701"/>
            <a:ext cx="10798372" cy="546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UQSMSD+ArialMT"/>
                <a:cs typeface="UQSMSD+ArialMT"/>
              </a:rPr>
              <a:t>2.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location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(an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Availability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Zone).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Change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</a:p>
          <a:p>
            <a:pPr marL="0" marR="0">
              <a:lnSpc>
                <a:spcPts val="19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zone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another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location.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0507" y="2976478"/>
            <a:ext cx="10543868" cy="10470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UQSMSD+ArialMT"/>
                <a:cs typeface="UQSMSD+ArialMT"/>
              </a:rPr>
              <a:t>3.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Optionally,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change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Availability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Zone.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Availability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Zone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dropdown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list.</a:t>
            </a:r>
          </a:p>
          <a:p>
            <a:pPr marL="0" marR="0">
              <a:lnSpc>
                <a:spcPts val="2066"/>
              </a:lnSpc>
              <a:spcBef>
                <a:spcPts val="827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UQSMSD+ArialMT"/>
                <a:cs typeface="UQSMSD+ArialMT"/>
              </a:rPr>
              <a:t>4.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(Apps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+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OS)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operating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system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(OS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Only).</a:t>
            </a:r>
          </a:p>
          <a:p>
            <a:pPr marL="0" marR="0">
              <a:lnSpc>
                <a:spcPts val="2010"/>
              </a:lnSpc>
              <a:spcBef>
                <a:spcPts val="922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5.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plan.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0507" y="4103890"/>
            <a:ext cx="3593248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6.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Enter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73762" y="4476386"/>
            <a:ext cx="8872765" cy="15377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Resource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names:</a:t>
            </a:r>
          </a:p>
          <a:p>
            <a:pPr marL="13944" marR="0">
              <a:lnSpc>
                <a:spcPts val="2066"/>
              </a:lnSpc>
              <a:spcBef>
                <a:spcPts val="398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UQSMSD+ArialMT"/>
                <a:cs typeface="UQSMSD+ArialMT"/>
              </a:rPr>
              <a:t>1.</a:t>
            </a:r>
            <a:r>
              <a:rPr dirty="0" sz="1850" spc="2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Must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unique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within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each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Lightsail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account.</a:t>
            </a:r>
          </a:p>
          <a:p>
            <a:pPr marL="13944" marR="0">
              <a:lnSpc>
                <a:spcPts val="2066"/>
              </a:lnSpc>
              <a:spcBef>
                <a:spcPts val="327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UQSMSD+ArialMT"/>
                <a:cs typeface="UQSMSD+ArialMT"/>
              </a:rPr>
              <a:t>2.</a:t>
            </a:r>
            <a:r>
              <a:rPr dirty="0" sz="1850" spc="2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Must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contain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2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255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characters.</a:t>
            </a:r>
          </a:p>
          <a:p>
            <a:pPr marL="13944" marR="0">
              <a:lnSpc>
                <a:spcPts val="2066"/>
              </a:lnSpc>
              <a:spcBef>
                <a:spcPts val="377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UQSMSD+ArialMT"/>
                <a:cs typeface="UQSMSD+ArialMT"/>
              </a:rPr>
              <a:t>3.</a:t>
            </a:r>
            <a:r>
              <a:rPr dirty="0" sz="1850" spc="2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Must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start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alphanumeric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character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number.</a:t>
            </a:r>
          </a:p>
          <a:p>
            <a:pPr marL="13944" marR="0">
              <a:lnSpc>
                <a:spcPts val="2066"/>
              </a:lnSpc>
              <a:spcBef>
                <a:spcPts val="327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UQSMSD+ArialMT"/>
                <a:cs typeface="UQSMSD+ArialMT"/>
              </a:rPr>
              <a:t>4.</a:t>
            </a:r>
            <a:r>
              <a:rPr dirty="0" sz="1850" spc="2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include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alphanumeric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characters,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numbers,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periods,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dashes,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underscores.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94492" y="461675"/>
            <a:ext cx="6412353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one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of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following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options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add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tags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your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instance: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4492" y="665139"/>
            <a:ext cx="10672866" cy="769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ffffff"/>
                </a:solidFill>
                <a:latin typeface="UQSMSD+ArialMT"/>
                <a:cs typeface="UQSMSD+ArialMT"/>
              </a:rPr>
              <a:t>•</a:t>
            </a:r>
            <a:r>
              <a:rPr dirty="0" sz="1650" spc="12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Add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key-only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tags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or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Edit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key-only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tags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(if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tags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have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already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been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added).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Enter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your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new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tag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into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tag</a:t>
            </a:r>
          </a:p>
          <a:p>
            <a:pPr marL="285750" marR="0">
              <a:lnSpc>
                <a:spcPts val="1600"/>
              </a:lnSpc>
              <a:spcBef>
                <a:spcPts val="370"/>
              </a:spcBef>
              <a:spcAft>
                <a:spcPts val="0"/>
              </a:spcAft>
            </a:pP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key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text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box,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press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Enter.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Save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when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you’re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done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entering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your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tags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add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them,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or</a:t>
            </a:r>
          </a:p>
          <a:p>
            <a:pPr marL="285750" marR="0">
              <a:lnSpc>
                <a:spcPts val="1600"/>
              </a:lnSpc>
              <a:spcBef>
                <a:spcPts val="319"/>
              </a:spcBef>
              <a:spcAft>
                <a:spcPts val="0"/>
              </a:spcAft>
            </a:pP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Cancel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not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add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them.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0243" y="2730936"/>
            <a:ext cx="10718063" cy="1116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key-value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tag,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key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Key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text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box,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value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Value</a:t>
            </a:r>
            <a:r>
              <a:rPr dirty="0" sz="1800" spc="-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text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box.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you’re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entering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tags,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Cancel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not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them.Key-value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tags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added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time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before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saving.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more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key-value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tag,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repeat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previous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94493" y="5461196"/>
            <a:ext cx="10030467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Within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minutes,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Lightsail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ready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connect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via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SSH,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without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leaving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Lightsail!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90180" y="673535"/>
            <a:ext cx="3403126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How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connect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0180" y="1222175"/>
            <a:ext cx="9935497" cy="567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1.From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Lightsail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home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menu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right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instance's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connect.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0180" y="3589263"/>
            <a:ext cx="10082765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Alternately,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management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Connect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tab.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.You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type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commands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terminal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manage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Lightsail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without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setting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SSH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client.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14302" y="402030"/>
            <a:ext cx="3690978" cy="4556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00"/>
                </a:solidFill>
                <a:latin typeface="Rockwell"/>
                <a:cs typeface="Rockwell"/>
              </a:rPr>
              <a:t>AWS</a:t>
            </a:r>
            <a:r>
              <a:rPr dirty="0" sz="2800">
                <a:solidFill>
                  <a:srgbClr val="ffff00"/>
                </a:solidFill>
                <a:latin typeface="Rockwell"/>
                <a:cs typeface="Rockwell"/>
              </a:rPr>
              <a:t> </a:t>
            </a:r>
            <a:r>
              <a:rPr dirty="0" sz="2800">
                <a:solidFill>
                  <a:srgbClr val="ffff00"/>
                </a:solidFill>
                <a:latin typeface="Rockwell"/>
                <a:cs typeface="Rockwell"/>
              </a:rPr>
              <a:t>CLOUD</a:t>
            </a:r>
            <a:r>
              <a:rPr dirty="0" sz="2800">
                <a:solidFill>
                  <a:srgbClr val="ffff00"/>
                </a:solidFill>
                <a:latin typeface="Rockwell"/>
                <a:cs typeface="Rockwell"/>
              </a:rPr>
              <a:t> </a:t>
            </a:r>
            <a:r>
              <a:rPr dirty="0" sz="2800">
                <a:solidFill>
                  <a:srgbClr val="ffff00"/>
                </a:solidFill>
                <a:latin typeface="Rockwell"/>
                <a:cs typeface="Rockwell"/>
              </a:rPr>
              <a:t>WATCH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689" y="1126423"/>
            <a:ext cx="1613073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PROCEDURE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6689" y="1390131"/>
            <a:ext cx="10506261" cy="578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715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Rockwell"/>
                <a:cs typeface="Rockwell"/>
              </a:rPr>
              <a:t>1.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Services,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CloudWatch,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Dashboard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Alarms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</a:p>
          <a:p>
            <a:pPr marL="0" marR="0">
              <a:lnSpc>
                <a:spcPts val="2010"/>
              </a:lnSpc>
              <a:spcBef>
                <a:spcPts val="17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Billings.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6689" y="4846735"/>
            <a:ext cx="10628680" cy="1675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Rockwell"/>
                <a:cs typeface="Rockwell"/>
              </a:rPr>
              <a:t>2.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ALARM.</a:t>
            </a:r>
          </a:p>
          <a:p>
            <a:pPr marL="0" marR="0">
              <a:lnSpc>
                <a:spcPts val="2010"/>
              </a:lnSpc>
              <a:spcBef>
                <a:spcPts val="17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3.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follow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steps.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first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ask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Specify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metric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conditions.Click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Metric.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Change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Currency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Rupee.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4.In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Conditions,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EstimatedCharges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like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Greater/GreaterEqual/Lowerequal/Lower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also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define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threshold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value.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1102" y="3300127"/>
            <a:ext cx="10830342" cy="5678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5.Now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Configure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Actions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topic.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Give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topic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email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receive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notification.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Topic,then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Next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1346" y="527688"/>
            <a:ext cx="4939016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6.Give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Alarm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next.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1346" y="3198462"/>
            <a:ext cx="11096469" cy="582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Rockwell"/>
                <a:cs typeface="Rockwell"/>
              </a:rPr>
              <a:t>7.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Notification-Subscription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Confirmation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mail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email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which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have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provided.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</a:p>
          <a:p>
            <a:pPr marL="0" marR="0">
              <a:lnSpc>
                <a:spcPts val="2113"/>
              </a:lnSpc>
              <a:spcBef>
                <a:spcPts val="56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Confirm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Subscription.Then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window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showing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Subscription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Confirmed</a:t>
            </a:r>
            <a:r>
              <a:rPr dirty="0" sz="1800">
                <a:solidFill>
                  <a:srgbClr val="ffffff"/>
                </a:solidFill>
                <a:latin typeface="Rockwell"/>
                <a:cs typeface="Rockwell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40577" y="516601"/>
            <a:ext cx="5395530" cy="578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Rockwell"/>
                <a:cs typeface="Rockwell"/>
              </a:rPr>
              <a:t>8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.Preview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details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have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entered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7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9.Click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alarm.This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Alarm.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43597" y="476308"/>
            <a:ext cx="5384357" cy="3958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AWS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COMMAND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LINE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6250" y="1428347"/>
            <a:ext cx="7820975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-</a:t>
            </a:r>
            <a:r>
              <a:rPr dirty="0" sz="1800" spc="5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Download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complete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installation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steps.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2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-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Login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Management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Console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search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IAM.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3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-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Users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97446" y="620672"/>
            <a:ext cx="8291050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4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-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users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whose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keys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want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5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–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Security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Credentials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tab.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7446" y="5235343"/>
            <a:ext cx="6653286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6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-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Keys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key.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34257" y="398671"/>
            <a:ext cx="8041184" cy="3958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BUILDING</a:t>
            </a:r>
            <a:r>
              <a:rPr dirty="0" sz="2400" spc="15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A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VPC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AND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LAUNCHING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A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WEB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SERVER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100" y="1061514"/>
            <a:ext cx="11301204" cy="2136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First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start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when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status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gets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ready,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redirects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management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console.</a:t>
            </a:r>
          </a:p>
          <a:p>
            <a:pPr marL="0" marR="0">
              <a:lnSpc>
                <a:spcPts val="162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2</a:t>
            </a:r>
            <a:r>
              <a:rPr dirty="0" sz="1400">
                <a:solidFill>
                  <a:srgbClr val="ffffff"/>
                </a:solidFill>
                <a:latin typeface="TMLJIL+ArialRoundedMTBold"/>
                <a:cs typeface="TMLJIL+ArialRoundedMTBold"/>
              </a:rPr>
              <a:t>:</a:t>
            </a:r>
            <a:r>
              <a:rPr dirty="0" sz="1400">
                <a:solidFill>
                  <a:srgbClr val="ffffff"/>
                </a:solidFill>
                <a:latin typeface="TMLJIL+ArialRoundedMTBold"/>
                <a:cs typeface="TMLJIL+ArialRoundedMT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services,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search,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open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console.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3: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Verify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that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your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regions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remain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N-Virginia(us-east-1).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create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dashboard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4: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more,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name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tag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auto-generation,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auto-generate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change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lab.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5: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IPv4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CIDR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block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10.10.0.0.0/16</a:t>
            </a:r>
            <a:r>
              <a:rPr dirty="0" sz="1400" spc="384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next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for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number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of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availability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zones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number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of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public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</a:p>
          <a:p>
            <a:pPr marL="0" marR="0">
              <a:lnSpc>
                <a:spcPts val="1400"/>
              </a:lnSpc>
              <a:spcBef>
                <a:spcPts val="22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number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of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private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6: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Now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customize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CIDR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blocks,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change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public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subnet(us-east-1a)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10.10.0.0/24,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change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private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(us-east-1a)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10.0.1.0/24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7: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NAT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gateways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1AZ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endpoints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none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both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DNS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hostnames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DNS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resolutions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enabled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8: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Check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preview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right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side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whether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match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with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given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regions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not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42501" y="643213"/>
            <a:ext cx="7377793" cy="8405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6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–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key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configure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7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-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Command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Line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Interface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run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following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command</a:t>
            </a:r>
          </a:p>
          <a:p>
            <a:pPr marL="1013155" marR="0">
              <a:lnSpc>
                <a:spcPts val="2010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&gt;aws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configure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95789" y="1464625"/>
            <a:ext cx="8302709" cy="13907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After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entering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command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prompts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pieces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information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Key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43">
                <a:solidFill>
                  <a:srgbClr val="ffffff"/>
                </a:solidFill>
                <a:latin typeface="UQSMSD+ArialMT"/>
                <a:cs typeface="UQSMSD+ArialMT"/>
              </a:rPr>
              <a:t>ID:</a:t>
            </a:r>
            <a:r>
              <a:rPr dirty="0" sz="1800" spc="9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(enter</a:t>
            </a:r>
            <a:r>
              <a:rPr dirty="0" sz="1800" spc="54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ID)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2.Secret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Key: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(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key)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3.AWS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Region: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(enter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desired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)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4.Output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Format: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(enter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desired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output)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48928" y="4772906"/>
            <a:ext cx="6830679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Finally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Javascript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Object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Notation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users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output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57511" y="454743"/>
            <a:ext cx="4306585" cy="3958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CREATING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A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EBS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VOLUME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9409" y="1125725"/>
            <a:ext cx="10870344" cy="46883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UQSMSD+ArialMT"/>
                <a:cs typeface="UQSMSD+ArialMT"/>
              </a:rPr>
              <a:t>1.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Management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Console,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services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menu,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Ec2</a:t>
            </a:r>
          </a:p>
          <a:p>
            <a:pPr marL="0" marR="0">
              <a:lnSpc>
                <a:spcPts val="2066"/>
              </a:lnSpc>
              <a:spcBef>
                <a:spcPts val="4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UQSMSD+ArialMT"/>
                <a:cs typeface="UQSMSD+ArialMT"/>
              </a:rPr>
              <a:t>2.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left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UQSMSD+ArialMT"/>
                <a:cs typeface="UQSMSD+ArialMT"/>
              </a:rPr>
              <a:t>3.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Next,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left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Volumes</a:t>
            </a:r>
          </a:p>
          <a:p>
            <a:pPr marL="0" marR="0">
              <a:lnSpc>
                <a:spcPts val="2066"/>
              </a:lnSpc>
              <a:spcBef>
                <a:spcPts val="4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UQSMSD+ArialMT"/>
                <a:cs typeface="UQSMSD+ArialMT"/>
              </a:rPr>
              <a:t>4.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Volume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UQSMSD+ArialMT"/>
                <a:cs typeface="UQSMSD+ArialMT"/>
              </a:rPr>
              <a:t>5.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volume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type,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size(Gib),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Availability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Zone,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key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value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names.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UQSMSD+ArialMT"/>
                <a:cs typeface="UQSMSD+ArialMT"/>
              </a:rPr>
              <a:t>6.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volume</a:t>
            </a:r>
          </a:p>
          <a:p>
            <a:pPr marL="0" marR="0">
              <a:lnSpc>
                <a:spcPts val="2066"/>
              </a:lnSpc>
              <a:spcBef>
                <a:spcPts val="4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UQSMSD+ArialMT"/>
                <a:cs typeface="UQSMSD+ArialMT"/>
              </a:rPr>
              <a:t>7.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volumes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left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volume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attach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previously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created</a:t>
            </a:r>
          </a:p>
          <a:p>
            <a:pPr marL="342900" marR="0">
              <a:lnSpc>
                <a:spcPts val="2010"/>
              </a:lnSpc>
              <a:spcBef>
                <a:spcPts val="188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it.</a:t>
            </a:r>
          </a:p>
          <a:p>
            <a:pPr marL="0" marR="0">
              <a:lnSpc>
                <a:spcPts val="2066"/>
              </a:lnSpc>
              <a:spcBef>
                <a:spcPts val="5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UQSMSD+ArialMT"/>
                <a:cs typeface="UQSMSD+ArialMT"/>
              </a:rPr>
              <a:t>8.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Download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ppk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file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UQSMSD+ArialMT"/>
                <a:cs typeface="UQSMSD+ArialMT"/>
              </a:rPr>
              <a:t>9.</a:t>
            </a:r>
            <a:r>
              <a:rPr dirty="0" sz="1850" spc="6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“Details”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drop-down,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“show”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UQSMSD+ArialMT"/>
                <a:cs typeface="UQSMSD+ArialMT"/>
              </a:rPr>
              <a:t>10.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Download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putty</a:t>
            </a:r>
          </a:p>
          <a:p>
            <a:pPr marL="0" marR="0">
              <a:lnSpc>
                <a:spcPts val="2066"/>
              </a:lnSpc>
              <a:spcBef>
                <a:spcPts val="4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UQSMSD+ArialMT"/>
                <a:cs typeface="UQSMSD+ArialMT"/>
              </a:rPr>
              <a:t>11.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putty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fields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(such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Host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public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key,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key)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requirement.</a:t>
            </a:r>
          </a:p>
          <a:p>
            <a:pPr marL="0" marR="0">
              <a:lnSpc>
                <a:spcPts val="2066"/>
              </a:lnSpc>
              <a:spcBef>
                <a:spcPts val="9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UQSMSD+ArialMT"/>
                <a:cs typeface="UQSMSD+ArialMT"/>
              </a:rPr>
              <a:t>12.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putty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shell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open,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login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run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commands.</a:t>
            </a:r>
          </a:p>
          <a:p>
            <a:pPr marL="0" marR="0">
              <a:lnSpc>
                <a:spcPts val="2066"/>
              </a:lnSpc>
              <a:spcBef>
                <a:spcPts val="43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UQSMSD+ArialMT"/>
                <a:cs typeface="UQSMSD+ArialMT"/>
              </a:rPr>
              <a:t>13.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commands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look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like: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–h</a:t>
            </a:r>
          </a:p>
          <a:p>
            <a:pPr marL="0" marR="0">
              <a:lnSpc>
                <a:spcPts val="2010"/>
              </a:lnSpc>
              <a:spcBef>
                <a:spcPts val="188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sudo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mkfs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–t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ext3/dev/sdf</a:t>
            </a:r>
            <a:r>
              <a:rPr dirty="0" sz="1800" spc="15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etc.,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14.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EBS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snapshot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giving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necessary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fields.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15.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volume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snapshot.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9409" y="5794914"/>
            <a:ext cx="5243813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16.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Attach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volume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06216" y="476310"/>
            <a:ext cx="5560693" cy="3958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SETTING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UP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AMAZON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DYNAMO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KJQDTH+BookmanOldStyle"/>
                <a:cs typeface="KJQDTH+BookmanOldStyle"/>
              </a:rPr>
              <a:t>DB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8984" y="1214941"/>
            <a:ext cx="3948986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Setting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Amazon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DynamoDB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38984" y="1489261"/>
            <a:ext cx="7302411" cy="8421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2.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Here,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having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JSON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file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which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product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catalog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3.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products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have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lot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different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attributes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it</a:t>
            </a:r>
            <a:r>
              <a:rPr dirty="0" sz="1800" spc="5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common.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4.The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interface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looks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like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this: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59753" y="534283"/>
            <a:ext cx="7224100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5.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After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table,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items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present.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0524" y="3490059"/>
            <a:ext cx="7528138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6.So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populate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table.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PowerShell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AWS.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23824" y="447678"/>
            <a:ext cx="2137453" cy="5749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27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ffff00"/>
                </a:solidFill>
                <a:latin typeface="Rockwell"/>
                <a:cs typeface="Rockwell"/>
              </a:rPr>
              <a:t>AWS</a:t>
            </a:r>
            <a:r>
              <a:rPr dirty="0" sz="3600">
                <a:solidFill>
                  <a:srgbClr val="ffff00"/>
                </a:solidFill>
                <a:latin typeface="Rockwell"/>
                <a:cs typeface="Rockwell"/>
              </a:rPr>
              <a:t> </a:t>
            </a:r>
            <a:r>
              <a:rPr dirty="0" sz="3600">
                <a:solidFill>
                  <a:srgbClr val="ffff00"/>
                </a:solidFill>
                <a:latin typeface="Rockwell"/>
                <a:cs typeface="Rockwell"/>
              </a:rPr>
              <a:t>RDS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1167" y="1186505"/>
            <a:ext cx="10551879" cy="8420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2f2f2"/>
                </a:solidFill>
                <a:latin typeface="MUCDTM+Arial-BoldMT"/>
                <a:cs typeface="MUCDTM+Arial-BoldMT"/>
              </a:rPr>
              <a:t>Step</a:t>
            </a:r>
            <a:r>
              <a:rPr dirty="0" sz="1800" spc="50" b="1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2f2f2"/>
                </a:solidFill>
                <a:latin typeface="MUCDTM+Arial-BoldMT"/>
                <a:cs typeface="MUCDTM+Arial-BoldMT"/>
              </a:rPr>
              <a:t>1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: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Security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Group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for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RDS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DB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Instance.</a:t>
            </a:r>
          </a:p>
          <a:p>
            <a:pPr marL="0" marR="0">
              <a:lnSpc>
                <a:spcPts val="2010"/>
              </a:lnSpc>
              <a:spcBef>
                <a:spcPts val="198"/>
              </a:spcBef>
              <a:spcAft>
                <a:spcPts val="0"/>
              </a:spcAft>
            </a:pP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AWS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management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console</a:t>
            </a:r>
            <a:r>
              <a:rPr dirty="0" sz="1800" spc="-15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NNEIA+Wingdings-Regular"/>
                <a:cs typeface="MNNEI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vpc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NNEIA+Wingdings-Regular"/>
                <a:cs typeface="MNNEI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security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groups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NNEIA+Wingdings-Regular"/>
                <a:cs typeface="MNNEIA+Wingdings-Regular"/>
              </a:rPr>
              <a:t>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security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group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NNEIA+Wingdings-Regular"/>
                <a:cs typeface="MNNEI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add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an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inbound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rule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NNEIA+Wingdings-Regular"/>
                <a:cs typeface="MNNEI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security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group.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7740" y="3076967"/>
            <a:ext cx="10814212" cy="21810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b="1">
                <a:solidFill>
                  <a:srgbClr val="ffff00"/>
                </a:solidFill>
                <a:latin typeface="MUCDTM+Arial-BoldMT"/>
                <a:cs typeface="MUCDTM+Arial-BoldMT"/>
              </a:rPr>
              <a:t>CREATING</a:t>
            </a:r>
            <a:r>
              <a:rPr dirty="0" sz="1600" spc="43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00"/>
                </a:solidFill>
                <a:latin typeface="MUCDTM+Arial-BoldMT"/>
                <a:cs typeface="MUCDTM+Arial-BoldMT"/>
              </a:rPr>
              <a:t>ADDITIONAL</a:t>
            </a:r>
            <a:r>
              <a:rPr dirty="0" sz="1600" spc="43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00"/>
                </a:solidFill>
                <a:latin typeface="MUCDTM+Arial-BoldMT"/>
                <a:cs typeface="MUCDTM+Arial-BoldMT"/>
              </a:rPr>
              <a:t>SUBNETS</a:t>
            </a:r>
            <a:r>
              <a:rPr dirty="0" sz="1600" spc="43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00"/>
                </a:solidFill>
                <a:latin typeface="MUCDTM+Arial-BoldMT"/>
                <a:cs typeface="MUCDTM+Arial-BoldMT"/>
              </a:rPr>
              <a:t>:</a:t>
            </a:r>
          </a:p>
          <a:p>
            <a:pPr marL="0" marR="0">
              <a:lnSpc>
                <a:spcPts val="1400"/>
              </a:lnSpc>
              <a:spcBef>
                <a:spcPts val="246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left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CREATE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2: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this,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ID: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name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lab-subnet-public2,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availability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sone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us-east-1b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IPv4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block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10.0.2.0/24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3: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create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again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create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same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with</a:t>
            </a:r>
            <a:r>
              <a:rPr dirty="0" sz="1400" spc="385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lab-subnet-private2,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change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IPv4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block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10.0.2.0/24,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create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</a:p>
          <a:p>
            <a:pPr marL="0" marR="0">
              <a:lnSpc>
                <a:spcPts val="1400"/>
              </a:lnSpc>
              <a:spcBef>
                <a:spcPts val="22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4: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routing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table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left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lab-rtb-private1-us-east-1a,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lower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routes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note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destination,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association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tab,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explicit</a:t>
            </a:r>
            <a:r>
              <a:rPr dirty="0" sz="1400" spc="384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associations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EDIT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ASSOCIATIONS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5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Leave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lab-subnet-private1-us-east-1a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also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lab-subnet-private2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6: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SAVE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ASSOCIATIONS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740" y="5255481"/>
            <a:ext cx="7967002" cy="6426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7: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lab-rtb-public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route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table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deselect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other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subnet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8: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lower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again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repeat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from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4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but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here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lab-subnet-public2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also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9: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SAVE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ASSOCIATIONS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1156" y="466247"/>
            <a:ext cx="11212688" cy="567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2f2f2"/>
                </a:solidFill>
                <a:latin typeface="MUCDTM+Arial-BoldMT"/>
                <a:cs typeface="MUCDTM+Arial-BoldMT"/>
              </a:rPr>
              <a:t>Step</a:t>
            </a:r>
            <a:r>
              <a:rPr dirty="0" sz="1800" spc="47" b="1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2f2f2"/>
                </a:solidFill>
                <a:latin typeface="MUCDTM+Arial-BoldMT"/>
                <a:cs typeface="MUCDTM+Arial-BoldMT"/>
              </a:rPr>
              <a:t>2</a:t>
            </a:r>
            <a:r>
              <a:rPr dirty="0" sz="1800" spc="52" b="1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2f2f2"/>
                </a:solidFill>
                <a:latin typeface="MUCDTM+Arial-BoldMT"/>
                <a:cs typeface="MUCDTM+Arial-BoldMT"/>
              </a:rPr>
              <a:t>:</a:t>
            </a:r>
            <a:r>
              <a:rPr dirty="0" sz="1800" spc="50" b="1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DB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Subnet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Group.Rds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NNEIA+Wingdings-Regular"/>
                <a:cs typeface="MNNEI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subnet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groups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NNEIA+Wingdings-Regular"/>
                <a:cs typeface="MNNEI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DB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subnet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group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MNNEIA+Wingdings-Regular"/>
                <a:cs typeface="MNNEI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add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subnets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2f2f2"/>
                </a:solidFill>
                <a:latin typeface="MNNEIA+Wingdings-Regular"/>
                <a:cs typeface="MNNEI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DB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subnet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UQSMSD+ArialMT"/>
                <a:cs typeface="UQSMSD+ArialMT"/>
              </a:rPr>
              <a:t>group.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8973" y="4978340"/>
            <a:ext cx="9591075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Step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3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: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left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pane,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Databases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NNEIA+Wingdings-Regular"/>
                <a:cs typeface="MNNEIA+Wingdings-Regular"/>
              </a:rPr>
              <a:t>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database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NNEIA+Wingdings-Regular"/>
                <a:cs typeface="MNNEIA+Wingdings-Regular"/>
              </a:rPr>
              <a:t>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MYSQL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38063" y="4468528"/>
            <a:ext cx="10566232" cy="567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Step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4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: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Availability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durability,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Multi–AZ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DB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</a:t>
            </a:r>
            <a:r>
              <a:rPr dirty="0" sz="1800" spc="6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configure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settings,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DB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class,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Storage,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connectivity,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-8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vpc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security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group,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additional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configuration.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5457" y="4252869"/>
            <a:ext cx="8102357" cy="5678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Step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5:</a:t>
            </a:r>
            <a:r>
              <a:rPr dirty="0" sz="1800" spc="5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Wait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until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Info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changes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Modifying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Available.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Scroll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down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Connectivity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&amp;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security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copy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Endpoint</a:t>
            </a:r>
            <a:r>
              <a:rPr dirty="0" sz="1800" spc="6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field.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6072" y="3725705"/>
            <a:ext cx="4516790" cy="1390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Step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6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Interact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Database.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Details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,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copy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WebServer</a:t>
            </a:r>
            <a:r>
              <a:rPr dirty="0" sz="1800" spc="18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IP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address.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browser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tab,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paste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WebServer</a:t>
            </a:r>
            <a:r>
              <a:rPr dirty="0" sz="1800" spc="1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IP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address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press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Enter.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6072" y="5097305"/>
            <a:ext cx="4685955" cy="567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displayed,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showing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information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about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78598" y="872269"/>
            <a:ext cx="4431499" cy="5678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Step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7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:</a:t>
            </a:r>
            <a:r>
              <a:rPr dirty="0" sz="1800" spc="5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RDS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link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of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configure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settings.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9203" y="4209738"/>
            <a:ext cx="4507492" cy="1116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Step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8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After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seconds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application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display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Address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Book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Address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Book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RDS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database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store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information.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75252" y="360368"/>
            <a:ext cx="2827017" cy="5153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7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AWS</a:t>
            </a: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 </a:t>
            </a: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LAMBDA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7048" y="1072841"/>
            <a:ext cx="11364503" cy="27623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1.In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search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box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right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of</a:t>
            </a:r>
            <a:r>
              <a:rPr dirty="0" sz="1800" spc="5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Services,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search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Lambda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open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Lambda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console.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2.Choose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function.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3.In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function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screen,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configure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settings: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&gt;Choose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Author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scratch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&gt;Function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myStopinator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&gt;Runtime: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Python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3.8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&gt;Choose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Change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default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execution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role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&gt;Execution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role: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role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&gt;Existing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role: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dropdown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list,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myStopinatorRole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4.Choose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function.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7048" y="3816040"/>
            <a:ext cx="243813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5.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trigger.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7048" y="4090360"/>
            <a:ext cx="9574337" cy="13907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6.Choose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trigger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dropdown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menu,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EventBridge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(CloudWatch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Events).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7.For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rule,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rule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configure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settings: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Rule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everyMinute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Rule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type: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Schedule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expression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Schedule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expression: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rate(1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minute)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7048" y="5461961"/>
            <a:ext cx="1727187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8.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Add.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1065" y="673904"/>
            <a:ext cx="11251878" cy="22137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Below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Function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overview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pane,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Code,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lambda_function.py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display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edit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Lambda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function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code.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Code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source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pane,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delete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code.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Copy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following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code,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paste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box: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import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boto3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=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'&lt;REPLACE_WITH_REGION&gt;'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=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['&lt;REPLACE_WITH_INSTANCE_ID&gt;']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ec2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=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boto3.client('ec2',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region_name=region)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def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lambda_handler(event,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context):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4354" y="2866916"/>
            <a:ext cx="4943627" cy="567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ec2.stop_instances(InstanceIds=instances)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print('stopped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instances: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'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+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str(instances))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1065" y="3417103"/>
            <a:ext cx="11325034" cy="24880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9.Replace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&lt;REPLACE_WITH_REGION&gt;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placeholder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actual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using.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this: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10.Choose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right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corner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code.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example,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region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code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East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(N.Virginia)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us-east-1.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 spc="-17">
                <a:solidFill>
                  <a:srgbClr val="ffffff"/>
                </a:solidFill>
                <a:latin typeface="UQSMSD+ArialMT"/>
                <a:cs typeface="UQSMSD+ArialMT"/>
              </a:rPr>
              <a:t>11.Verify</a:t>
            </a:r>
            <a:r>
              <a:rPr dirty="0" sz="1800" spc="6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instance1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running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account,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copy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instance1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ID.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12.Return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Lambda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console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browser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tab,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replace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&lt;REPLACE_WITH_INSTANCE_ID&gt;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actual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ID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just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copied.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13.Choose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File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menu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changes.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top-right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corner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Code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source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box,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Deploy.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1065" y="5885984"/>
            <a:ext cx="2082903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14.Choose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Monitor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1065" y="6160304"/>
            <a:ext cx="919369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15.Return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Amazon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console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browser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stopped.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84473" y="334291"/>
            <a:ext cx="6715275" cy="5151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6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ff"/>
                </a:solidFill>
                <a:latin typeface="KJQDTH+BookmanOldStyle"/>
                <a:cs typeface="KJQDTH+BookmanOldStyle"/>
              </a:rPr>
              <a:t>ELASTIC</a:t>
            </a:r>
            <a:r>
              <a:rPr dirty="0" sz="3200">
                <a:solidFill>
                  <a:srgbClr val="ffffff"/>
                </a:solidFill>
                <a:latin typeface="KJQDTH+BookmanOldStyle"/>
                <a:cs typeface="KJQDTH+BookmanOldStyle"/>
              </a:rPr>
              <a:t> </a:t>
            </a:r>
            <a:r>
              <a:rPr dirty="0" sz="3200">
                <a:solidFill>
                  <a:srgbClr val="ffffff"/>
                </a:solidFill>
                <a:latin typeface="KJQDTH+BookmanOldStyle"/>
                <a:cs typeface="KJQDTH+BookmanOldStyle"/>
              </a:rPr>
              <a:t>LOAD</a:t>
            </a:r>
            <a:r>
              <a:rPr dirty="0" sz="3200">
                <a:solidFill>
                  <a:srgbClr val="ffffff"/>
                </a:solidFill>
                <a:latin typeface="KJQDTH+BookmanOldStyle"/>
                <a:cs typeface="KJQDTH+BookmanOldStyle"/>
              </a:rPr>
              <a:t> </a:t>
            </a:r>
            <a:r>
              <a:rPr dirty="0" sz="3200">
                <a:solidFill>
                  <a:srgbClr val="ffffff"/>
                </a:solidFill>
                <a:latin typeface="KJQDTH+BookmanOldStyle"/>
                <a:cs typeface="KJQDTH+BookmanOldStyle"/>
              </a:rPr>
              <a:t>BALANCER(ELB)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5083" y="1138342"/>
            <a:ext cx="6133627" cy="5678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Elastic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Load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Balancing</a:t>
            </a:r>
            <a:r>
              <a:rPr dirty="0" sz="1800" spc="6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automatically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distributes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incoming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traffic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across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multiple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Amazon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instances</a:t>
            </a:r>
            <a:r>
              <a:rPr dirty="0" sz="1800">
                <a:solidFill>
                  <a:srgbClr val="333333"/>
                </a:solidFill>
                <a:latin typeface="UQSMSD+ArialMT"/>
                <a:cs typeface="UQSMSD+ArialMT"/>
              </a:rPr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5083" y="2341065"/>
            <a:ext cx="5852958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lab,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provided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given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infrastructure.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5083" y="2889705"/>
            <a:ext cx="1270620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Procedure: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5083" y="3164025"/>
            <a:ext cx="6057171" cy="24880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Task1: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AMI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Auto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Scaling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start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AWS.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navigate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management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console.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services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EC2.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instances.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Make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sure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that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Status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Checks</a:t>
            </a:r>
            <a:r>
              <a:rPr dirty="0" sz="1800" spc="5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for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Web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Server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1</a:t>
            </a:r>
            <a:r>
              <a:rPr dirty="0" sz="1800" spc="2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displays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2/2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checks.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Server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actions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images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templates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&gt;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image.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image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give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description.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5083" y="5628647"/>
            <a:ext cx="2698508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image.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0617" y="326421"/>
            <a:ext cx="3454070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Task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2: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balancer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617" y="596483"/>
            <a:ext cx="11178953" cy="8463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Groups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group.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type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instances.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group.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VPC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VPC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creating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balancer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VPC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0617" y="1419443"/>
            <a:ext cx="5556006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next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group.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0617" y="4590332"/>
            <a:ext cx="10432045" cy="13961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left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Balancers.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balancer.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balancer,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Balancer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it.</a:t>
            </a:r>
          </a:p>
          <a:p>
            <a:pPr marL="0" marR="0">
              <a:lnSpc>
                <a:spcPts val="2053"/>
              </a:lnSpc>
              <a:spcBef>
                <a:spcPts val="10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Networking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mapping,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VPC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specify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subnets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balancer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should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use.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security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groups,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Security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deselect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other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</a:t>
            </a:r>
          </a:p>
          <a:p>
            <a:pPr marL="0" marR="0">
              <a:lnSpc>
                <a:spcPts val="2053"/>
              </a:lnSpc>
              <a:spcBef>
                <a:spcPts val="10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Listener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HTTP:80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row,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Default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forward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7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LabGroup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4354" y="545541"/>
            <a:ext cx="3130562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balancer.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4354" y="1098438"/>
            <a:ext cx="7370884" cy="11164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Task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3: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Launch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Configuration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and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an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Auto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Scaling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Group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Launch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Configurations,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launch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configuration.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configuration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AMI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server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AMI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task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4354" y="2191461"/>
            <a:ext cx="2927311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type.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4354" y="2465781"/>
            <a:ext cx="7268906" cy="35895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Additional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Configuration,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monitoring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Enable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EC2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detailed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monitoring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within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CloudWatch.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security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groups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security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Web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Security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Group.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key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pair,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key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pair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vockey.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Check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acknowledge…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launch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configuration.</a:t>
            </a:r>
          </a:p>
          <a:p>
            <a:pPr marL="0" marR="0">
              <a:lnSpc>
                <a:spcPts val="2053"/>
              </a:lnSpc>
              <a:spcBef>
                <a:spcPts val="10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launch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configuration,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auto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scaling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group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actions.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VPC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VPC,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subnets.</a:t>
            </a:r>
          </a:p>
          <a:p>
            <a:pPr marL="0" marR="0">
              <a:lnSpc>
                <a:spcPts val="2053"/>
              </a:lnSpc>
              <a:spcBef>
                <a:spcPts val="10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balancer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which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earlier.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Additional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settings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-</a:t>
            </a:r>
            <a:r>
              <a:rPr dirty="0" sz="1800" spc="6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NTANRW+Arial-BoldItalicMT"/>
                <a:cs typeface="NTANRW+Arial-BoldItalicMT"/>
              </a:rPr>
              <a:t>optional</a:t>
            </a:r>
            <a:r>
              <a:rPr dirty="0" sz="1800" spc="58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pane,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Enable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group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metrics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collection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within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CloudWatch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09025" y="581909"/>
            <a:ext cx="5449570" cy="13950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Specify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values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size.</a:t>
            </a:r>
          </a:p>
          <a:p>
            <a:pPr marL="0" marR="0">
              <a:lnSpc>
                <a:spcPts val="2053"/>
              </a:lnSpc>
              <a:spcBef>
                <a:spcPts val="5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Scaling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policies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LDJDRN+Arial-ItalicMT"/>
                <a:cs typeface="LDJDRN+Arial-Italic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LDJDRN+Arial-ItalicMT"/>
                <a:cs typeface="LDJDRN+Arial-ItalicMT"/>
              </a:rPr>
              <a:t> </a:t>
            </a:r>
            <a:r>
              <a:rPr dirty="0" sz="1800">
                <a:solidFill>
                  <a:srgbClr val="ffffff"/>
                </a:solidFill>
                <a:latin typeface="LDJDRN+Arial-ItalicMT"/>
                <a:cs typeface="LDJDRN+Arial-ItalicMT"/>
              </a:rPr>
              <a:t>tracking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LDJDRN+Arial-ItalicMT"/>
                <a:cs typeface="LDJDRN+Arial-ItalicMT"/>
              </a:rPr>
              <a:t>scaling</a:t>
            </a:r>
            <a:r>
              <a:rPr dirty="0" sz="1800" spc="48">
                <a:solidFill>
                  <a:srgbClr val="ffffff"/>
                </a:solidFill>
                <a:latin typeface="LDJDRN+Arial-ItalicMT"/>
                <a:cs typeface="LDJDRN+Arial-ItalicMT"/>
              </a:rPr>
              <a:t> </a:t>
            </a:r>
            <a:r>
              <a:rPr dirty="0" sz="1800">
                <a:solidFill>
                  <a:srgbClr val="ffffff"/>
                </a:solidFill>
                <a:latin typeface="LDJDRN+Arial-ItalicMT"/>
                <a:cs typeface="LDJDRN+Arial-ItalicMT"/>
              </a:rPr>
              <a:t>policy</a:t>
            </a:r>
            <a:r>
              <a:rPr dirty="0" sz="1800" spc="49">
                <a:solidFill>
                  <a:srgbClr val="ffffff"/>
                </a:solidFill>
                <a:latin typeface="LDJDRN+Arial-ItalicMT"/>
                <a:cs typeface="LDJDRN+Arial-ItalicMT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policy.</a:t>
            </a:r>
            <a:r>
              <a:rPr dirty="0" sz="1800" spc="-8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Specify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metric</a:t>
            </a:r>
          </a:p>
          <a:p>
            <a:pPr marL="28575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type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value.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auto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scaling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group.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025" y="2306681"/>
            <a:ext cx="5833832" cy="27623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Task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4:</a:t>
            </a:r>
            <a:r>
              <a:rPr dirty="0" sz="1800" spc="-14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Verify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Balancing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Working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Instances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.You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should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two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instances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Lab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Instance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were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launched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Auto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Scaling.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labgroup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group,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two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Lab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Instance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targets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should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listed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group.Wait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until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Status</a:t>
            </a:r>
            <a:r>
              <a:rPr dirty="0" sz="1800" spc="5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both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transitions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LDJDRN+Arial-ItalicMT"/>
                <a:cs typeface="LDJDRN+Arial-ItalicMT"/>
              </a:rPr>
              <a:t>healthy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</a:t>
            </a:r>
          </a:p>
          <a:p>
            <a:pPr marL="0" marR="0">
              <a:lnSpc>
                <a:spcPts val="2053"/>
              </a:lnSpc>
              <a:spcBef>
                <a:spcPts val="6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copy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DNS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laod</a:t>
            </a:r>
          </a:p>
          <a:p>
            <a:pPr marL="285750" marR="0">
              <a:lnSpc>
                <a:spcPts val="2010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balancer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making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sure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omit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"(A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Record)".and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paste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browser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9025" y="5045623"/>
            <a:ext cx="5682919" cy="11207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should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appear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browser.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This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indicates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Balancer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received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request,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</a:t>
            </a:r>
          </a:p>
          <a:p>
            <a:pPr marL="28575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passed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back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result.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1003" y="481739"/>
            <a:ext cx="2754588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Task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5: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Test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Auto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Scaling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1003" y="751802"/>
            <a:ext cx="11363487" cy="16693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Services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menu,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CloudWatch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left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pane,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All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alarms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.Two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alarms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be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displayed.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were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automatically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Auto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Scaling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group.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services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Auto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Scaling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Groups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Auto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Scaling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which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created.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Automatic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Scaling</a:t>
            </a:r>
            <a:r>
              <a:rPr dirty="0" sz="1800" spc="6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tab.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LabScalingPolicy</a:t>
            </a:r>
            <a:r>
              <a:rPr dirty="0" sz="1800" spc="6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actions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change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value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50.click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update.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1003" y="2397721"/>
            <a:ext cx="5339522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cloudwatch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alarms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verify.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1003" y="2672041"/>
            <a:ext cx="11388829" cy="16704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OK</a:t>
            </a:r>
            <a:r>
              <a:rPr dirty="0" sz="1800" spc="5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alarm,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which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has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LDJDRN+Arial-ItalicMT"/>
                <a:cs typeface="LDJDRN+Arial-ItalicMT"/>
              </a:rPr>
              <a:t>AlarmHigh</a:t>
            </a:r>
            <a:r>
              <a:rPr dirty="0" sz="1800" spc="50">
                <a:solidFill>
                  <a:srgbClr val="ffffff"/>
                </a:solidFill>
                <a:latin typeface="LDJDRN+Arial-ItalicMT"/>
                <a:cs typeface="LDJDRN+Arial-ItalicMT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its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name.Return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browser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application.</a:t>
            </a:r>
          </a:p>
          <a:p>
            <a:pPr marL="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Load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Test</a:t>
            </a:r>
            <a:r>
              <a:rPr dirty="0" sz="1800" spc="-7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beside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logo.This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cause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generate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high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loads.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should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-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AlarmHigh</a:t>
            </a:r>
            <a:r>
              <a:rPr dirty="0" sz="1800" spc="5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chart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indicating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increasing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CPU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percentage.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crosses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60%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line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more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3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minutes,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trigger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Auto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Scaling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additional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instances.</a:t>
            </a:r>
          </a:p>
          <a:p>
            <a:pPr marL="0" marR="0">
              <a:lnSpc>
                <a:spcPts val="2053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EC2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notice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more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two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instances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labeled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Lab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Instance</a:t>
            </a:r>
            <a:r>
              <a:rPr dirty="0" sz="1800" spc="5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should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running.</a:t>
            </a:r>
          </a:p>
          <a:p>
            <a:pPr marL="0" marR="0">
              <a:lnSpc>
                <a:spcPts val="2053"/>
              </a:lnSpc>
              <a:spcBef>
                <a:spcPts val="106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MNNEIA+Wingdings-Regular"/>
                <a:cs typeface="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Finally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terminate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Server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71330" y="348227"/>
            <a:ext cx="7174585" cy="5153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7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AWS</a:t>
            </a: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 </a:t>
            </a: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S3</a:t>
            </a: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 </a:t>
            </a: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(SIMPLE</a:t>
            </a: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 </a:t>
            </a: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STORAGE</a:t>
            </a: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 </a:t>
            </a: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SERVICE)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0192" y="1131537"/>
            <a:ext cx="3539984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TASKS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FOR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CONFIGURING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S3: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0193" y="1571701"/>
            <a:ext cx="4476228" cy="1390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1</a:t>
            </a:r>
            <a:r>
              <a:rPr dirty="0" sz="1800" b="1">
                <a:solidFill>
                  <a:srgbClr val="ffffff"/>
                </a:solidFill>
                <a:latin typeface="VQNACD+TimesNewRomanPS-BoldMT"/>
                <a:cs typeface="VQNACD+TimesNewRomanPS-BoldMT"/>
              </a:rPr>
              <a:t>.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Log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into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Management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Console.</a:t>
            </a:r>
          </a:p>
          <a:p>
            <a:pPr marL="0" marR="0">
              <a:lnSpc>
                <a:spcPts val="2010"/>
              </a:lnSpc>
              <a:spcBef>
                <a:spcPts val="19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2.Create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S3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bucket.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3.Upload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object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S3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Bucket.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4.Access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object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browser.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5.Change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S3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object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permissions.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0193" y="2943301"/>
            <a:ext cx="7593517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6.Setup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bucket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policy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permission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test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object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accessibility.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0192" y="3490059"/>
            <a:ext cx="1040284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STEPS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0192" y="4038699"/>
            <a:ext cx="327661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: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group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0192" y="4313020"/>
            <a:ext cx="5956741" cy="11164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2:Set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bucket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S3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bucket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are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globally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unique,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which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available.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Leave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other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settings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default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group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3</a:t>
            </a:r>
            <a:r>
              <a:rPr dirty="0" sz="1800" u="sng">
                <a:solidFill>
                  <a:srgbClr val="ffffff"/>
                </a:solidFill>
                <a:latin typeface="UQSMSD+ArialMT"/>
                <a:cs typeface="UQSMSD+ArialMT"/>
              </a:rPr>
              <a:t>: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bucket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0192" y="5410299"/>
            <a:ext cx="2285428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4: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Upload.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6278" y="673905"/>
            <a:ext cx="8139869" cy="19394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5: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Files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file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from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computer.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6</a:t>
            </a:r>
            <a:r>
              <a:rPr dirty="0" sz="1800" b="1" u="sng">
                <a:solidFill>
                  <a:srgbClr val="ffffff"/>
                </a:solidFill>
                <a:latin typeface="MUCDTM+Arial-BoldMT"/>
                <a:cs typeface="MUCDTM+Arial-BoldMT"/>
              </a:rPr>
              <a:t>: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After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file,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Next.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7</a:t>
            </a:r>
            <a:r>
              <a:rPr dirty="0" sz="1800" b="1" u="sng">
                <a:solidFill>
                  <a:srgbClr val="ffffff"/>
                </a:solidFill>
                <a:latin typeface="MUCDTM+Arial-BoldMT"/>
                <a:cs typeface="MUCDTM+Arial-BoldMT"/>
              </a:rPr>
              <a:t>: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Upload.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8:Now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have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S3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bucket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object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uploaded,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which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means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cannot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visit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through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Internet.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9:Now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have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S3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bucket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object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uploaded,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which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means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cannot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visit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through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Internet.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6278" y="2868465"/>
            <a:ext cx="3832136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CHANGE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BUCKET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PERMISSIONS: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6278" y="3417105"/>
            <a:ext cx="8250132" cy="5678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10</a:t>
            </a:r>
            <a:r>
              <a:rPr dirty="0" sz="1800" b="1" u="sng">
                <a:solidFill>
                  <a:srgbClr val="ffffff"/>
                </a:solidFill>
                <a:latin typeface="MUCDTM+Arial-BoldMT"/>
                <a:cs typeface="MUCDTM+Arial-BoldMT"/>
              </a:rPr>
              <a:t>: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back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bcket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Permissions.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8">
                <a:solidFill>
                  <a:srgbClr val="ffffff"/>
                </a:solidFill>
                <a:latin typeface="UQSMSD+ArialMT"/>
                <a:cs typeface="UQSMSD+ArialMT"/>
              </a:rPr>
              <a:t>11:Click</a:t>
            </a:r>
            <a:r>
              <a:rPr dirty="0" sz="1800" spc="6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Everyone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Public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access,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object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6278" y="3965745"/>
            <a:ext cx="470185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77025" y="3965745"/>
            <a:ext cx="4571198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right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pop-up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window.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Save.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6278" y="4240065"/>
            <a:ext cx="6678838" cy="8421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12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: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its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switches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Read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Object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-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Yes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13</a:t>
            </a:r>
            <a:r>
              <a:rPr dirty="0" sz="1800" b="1" u="sng">
                <a:solidFill>
                  <a:srgbClr val="ffffff"/>
                </a:solidFill>
                <a:latin typeface="MUCDTM+Arial-BoldMT"/>
                <a:cs typeface="MUCDTM+Arial-BoldMT"/>
              </a:rPr>
              <a:t>: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Overview,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Object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URL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again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Step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14:Notice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URL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browser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4327" y="458780"/>
            <a:ext cx="3320439" cy="236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00"/>
                </a:solidFill>
                <a:latin typeface="MUCDTM+Arial-BoldMT"/>
                <a:cs typeface="MUCDTM+Arial-BoldMT"/>
              </a:rPr>
              <a:t>CREATING</a:t>
            </a:r>
            <a:r>
              <a:rPr dirty="0" sz="1400" spc="37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00"/>
                </a:solidFill>
                <a:latin typeface="MUCDTM+Arial-BoldMT"/>
                <a:cs typeface="MUCDTM+Arial-BoldMT"/>
              </a:rPr>
              <a:t>A</a:t>
            </a:r>
            <a:r>
              <a:rPr dirty="0" sz="1400" spc="37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00"/>
                </a:solidFill>
                <a:latin typeface="MUCDTM+Arial-BoldMT"/>
                <a:cs typeface="MUCDTM+Arial-BoldMT"/>
              </a:rPr>
              <a:t>VPC</a:t>
            </a:r>
            <a:r>
              <a:rPr dirty="0" sz="1400" spc="38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00"/>
                </a:solidFill>
                <a:latin typeface="MUCDTM+Arial-BoldMT"/>
                <a:cs typeface="MUCDTM+Arial-BoldMT"/>
              </a:rPr>
              <a:t>SECURITY</a:t>
            </a:r>
            <a:r>
              <a:rPr dirty="0" sz="1400" spc="37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00"/>
                </a:solidFill>
                <a:latin typeface="MUCDTM+Arial-BoldMT"/>
                <a:cs typeface="MUCDTM+Arial-BoldMT"/>
              </a:rPr>
              <a:t>GROUP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4327" y="901638"/>
            <a:ext cx="10892303" cy="8559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create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security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group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this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security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group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name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security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group,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have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description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enable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HTTP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access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lab-vpc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2: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inbound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rules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add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rule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this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chosen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type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HTTP,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source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Anywhere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ipv4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description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</a:p>
          <a:p>
            <a:pPr marL="0" marR="0">
              <a:lnSpc>
                <a:spcPts val="1400"/>
              </a:lnSpc>
              <a:spcBef>
                <a:spcPts val="22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permit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requests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43000" y="470540"/>
            <a:ext cx="8932187" cy="5151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6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AWS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Identity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and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Access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Management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(IAM)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9070" y="1367278"/>
            <a:ext cx="10108730" cy="1116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AWS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Identity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and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Access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Management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(IAM)</a:t>
            </a:r>
            <a:r>
              <a:rPr dirty="0" sz="1800" spc="7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web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service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enables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Amazon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Web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Services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(AWS)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customers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manage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users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permissions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AWS.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IAM,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can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centrally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manage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users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,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security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credentials</a:t>
            </a:r>
            <a:r>
              <a:rPr dirty="0" sz="1800" spc="5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such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keys,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permissions</a:t>
            </a:r>
            <a:r>
              <a:rPr dirty="0" sz="1800" spc="5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that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control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which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AWS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resources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users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access.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67336" y="440259"/>
            <a:ext cx="8589678" cy="5151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6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Steps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to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create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IAM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User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and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User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KJQDTH+BookmanOldStyle"/>
                <a:cs typeface="KJQDTH+BookmanOldStyle"/>
              </a:rPr>
              <a:t>Groups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3254" y="1701797"/>
            <a:ext cx="11741187" cy="5735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UQSMSD+ArialMT"/>
                <a:cs typeface="UQSMSD+ArialMT"/>
              </a:rPr>
              <a:t>1.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Console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Home</a:t>
            </a:r>
            <a:r>
              <a:rPr dirty="0" sz="1800" spc="5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IAM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service</a:t>
            </a:r>
            <a:r>
              <a:rPr dirty="0" sz="1600">
                <a:solidFill>
                  <a:srgbClr val="16191f"/>
                </a:solidFill>
                <a:latin typeface="UQSMSD+ArialMT"/>
                <a:cs typeface="UQSMSD+ArialMT"/>
              </a:rPr>
              <a:t>.</a:t>
            </a:r>
            <a:r>
              <a:rPr dirty="0" sz="1600" spc="171">
                <a:solidFill>
                  <a:srgbClr val="16191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2.In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navigation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pane,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Users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Add</a:t>
            </a:r>
          </a:p>
          <a:p>
            <a:pPr marL="5607453" marR="0">
              <a:lnSpc>
                <a:spcPts val="2010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users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9235" y="448493"/>
            <a:ext cx="5993164" cy="1116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3.For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Username,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EmergencyAccess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,Select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check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box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next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Provide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access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to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the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AWS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Management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Console–</a:t>
            </a:r>
            <a:r>
              <a:rPr dirty="0" sz="1800" spc="6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NTANRW+Arial-BoldItalicMT"/>
                <a:cs typeface="NTANRW+Arial-BoldItalicMT"/>
              </a:rPr>
              <a:t>optional</a:t>
            </a:r>
            <a:r>
              <a:rPr dirty="0" sz="1800" spc="58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I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want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to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an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IAM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user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43039" y="526700"/>
            <a:ext cx="5283133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4.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Clear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check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box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next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must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new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password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at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next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sign-in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(recommended)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Next.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9235" y="1545773"/>
            <a:ext cx="5840997" cy="567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4.Under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Console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password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Custom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Password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own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password.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3668" y="823396"/>
            <a:ext cx="5672983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5.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Set</a:t>
            </a:r>
            <a:r>
              <a:rPr dirty="0" sz="1800" spc="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permissions</a:t>
            </a:r>
            <a:r>
              <a:rPr dirty="0" sz="1800" spc="5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under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Permissions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options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Add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to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group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under</a:t>
            </a:r>
            <a:r>
              <a:rPr dirty="0" sz="18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User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groups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group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74896" y="823396"/>
            <a:ext cx="6104101" cy="842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6.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group</a:t>
            </a:r>
            <a:r>
              <a:rPr dirty="0" sz="1800" spc="5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group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name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,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EmergencyAccessGroup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under</a:t>
            </a:r>
            <a:r>
              <a:rPr dirty="0" sz="18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Permission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policies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AdministratorAccess</a:t>
            </a:r>
            <a:r>
              <a:rPr dirty="0" sz="1800">
                <a:solidFill>
                  <a:srgbClr val="16191f"/>
                </a:solidFill>
                <a:latin typeface="UQSMSD+ArialMT"/>
                <a:cs typeface="UQSMSD+ArialMT"/>
              </a:rPr>
              <a:t>.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1140" y="990663"/>
            <a:ext cx="5041774" cy="5678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7.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group</a:t>
            </a:r>
            <a:r>
              <a:rPr dirty="0" sz="1800" spc="5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return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Set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permissions</a:t>
            </a:r>
            <a:r>
              <a:rPr dirty="0" sz="1800" spc="5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page.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01950" y="1102552"/>
            <a:ext cx="600736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8.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Next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proceed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Review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and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create</a:t>
            </a:r>
            <a:r>
              <a:rPr dirty="0" sz="1800" spc="5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page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5645" y="484102"/>
            <a:ext cx="10878070" cy="16650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10.On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Review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and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create</a:t>
            </a:r>
            <a:r>
              <a:rPr dirty="0" sz="1800" spc="5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review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list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memberships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be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added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new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user.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ready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proceed,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Create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user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11.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Retrieve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password</a:t>
            </a:r>
            <a:r>
              <a:rPr dirty="0" sz="1800" spc="5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page,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select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Download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.csv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file</a:t>
            </a:r>
            <a:r>
              <a:rPr dirty="0" sz="1800" spc="6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save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.csv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file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with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credential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information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(Connection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URL,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name,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password).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12.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file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need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sign-in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IAM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do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not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have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federated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identity</a:t>
            </a:r>
          </a:p>
          <a:p>
            <a:pPr marL="0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provider.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39" y="880688"/>
            <a:ext cx="11684311" cy="293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13.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If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you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want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permissions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user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group,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then</a:t>
            </a:r>
            <a:r>
              <a:rPr dirty="0" sz="1800" spc="40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14.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Go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to</a:t>
            </a:r>
            <a:r>
              <a:rPr dirty="0" sz="1800" spc="4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Permissions</a:t>
            </a:r>
            <a:r>
              <a:rPr dirty="0" sz="1800" spc="6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HPGNW+Wingdings-Regular,Bold"/>
                <a:cs typeface="UHPGNW+Wingdings-Regular,Bold"/>
              </a:rPr>
              <a:t>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Add</a:t>
            </a:r>
            <a:r>
              <a:rPr dirty="0" sz="1800" spc="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permissions</a:t>
            </a:r>
            <a:r>
              <a:rPr dirty="0" sz="1800">
                <a:solidFill>
                  <a:srgbClr val="ffffff"/>
                </a:solidFill>
                <a:latin typeface="UHPGNW+Wingdings-Regular,Bold"/>
                <a:cs typeface="UHPGNW+Wingdings-Regular,Bold"/>
              </a:rPr>
              <a:t>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Attach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39" y="1155110"/>
            <a:ext cx="5397713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go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groups</a:t>
            </a:r>
            <a:r>
              <a:rPr dirty="0" sz="1800" spc="5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click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respective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User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32999" y="1155110"/>
            <a:ext cx="100362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policies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6239" y="1429430"/>
            <a:ext cx="863426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group.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05468" y="789523"/>
            <a:ext cx="775971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15.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permission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policy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and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policy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is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attached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UQSMSD+ArialMT"/>
                <a:cs typeface="UQSMSD+ArialMT"/>
              </a:rPr>
              <a:t>the</a:t>
            </a:r>
            <a:r>
              <a:rPr dirty="0" sz="1800" spc="5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User</a:t>
            </a:r>
            <a:r>
              <a:rPr dirty="0" sz="1800" spc="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MUCDTM+Arial-BoldMT"/>
                <a:cs typeface="MUCDTM+Arial-BoldMT"/>
              </a:rPr>
              <a:t>group.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1580" y="503615"/>
            <a:ext cx="3728109" cy="2651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b="1">
                <a:solidFill>
                  <a:srgbClr val="ffff00"/>
                </a:solidFill>
                <a:latin typeface="MUCDTM+Arial-BoldMT"/>
                <a:cs typeface="MUCDTM+Arial-BoldMT"/>
              </a:rPr>
              <a:t>LAUNCH</a:t>
            </a:r>
            <a:r>
              <a:rPr dirty="0" sz="1600" spc="43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00"/>
                </a:solidFill>
                <a:latin typeface="MUCDTM+Arial-BoldMT"/>
                <a:cs typeface="MUCDTM+Arial-BoldMT"/>
              </a:rPr>
              <a:t>A</a:t>
            </a:r>
            <a:r>
              <a:rPr dirty="0" sz="1600" spc="43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00"/>
                </a:solidFill>
                <a:latin typeface="MUCDTM+Arial-BoldMT"/>
                <a:cs typeface="MUCDTM+Arial-BoldMT"/>
              </a:rPr>
              <a:t>WEB</a:t>
            </a:r>
            <a:r>
              <a:rPr dirty="0" sz="1600" spc="43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00"/>
                </a:solidFill>
                <a:latin typeface="MUCDTM+Arial-BoldMT"/>
                <a:cs typeface="MUCDTM+Arial-BoldMT"/>
              </a:rPr>
              <a:t>SERVER</a:t>
            </a:r>
            <a:r>
              <a:rPr dirty="0" sz="1600" spc="43" b="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ff00"/>
                </a:solidFill>
                <a:latin typeface="MUCDTM+Arial-BoldMT"/>
                <a:cs typeface="MUCDTM+Arial-BoldMT"/>
              </a:rPr>
              <a:t>INSTANCE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1580" y="1005729"/>
            <a:ext cx="10891528" cy="12826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EC2</a:t>
            </a:r>
            <a:r>
              <a:rPr dirty="0" sz="1400" spc="385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open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EC2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console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from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click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launch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</a:t>
            </a:r>
            <a:r>
              <a:rPr dirty="0" sz="1400" spc="384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give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name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2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Amazon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Linux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selelct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amazon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linux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2023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AMI</a:t>
            </a:r>
            <a:r>
              <a:rPr dirty="0" sz="1400" spc="385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t2.micro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3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pair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name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vockey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network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settings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edit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network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lab-vpc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,subnet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lab-subnet-public2</a:t>
            </a:r>
          </a:p>
          <a:p>
            <a:pPr marL="0" marR="0">
              <a:lnSpc>
                <a:spcPts val="1400"/>
              </a:lnSpc>
              <a:spcBef>
                <a:spcPts val="23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auton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assign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enable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4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Under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firewall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existing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security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group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for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common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security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groups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security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group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5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Expand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advanced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details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scroll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down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upto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user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data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box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appear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4502" y="2339960"/>
            <a:ext cx="7485470" cy="16713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555555"/>
                </a:solidFill>
                <a:latin typeface="UQSMSD+ArialMT"/>
                <a:cs typeface="UQSMSD+ArialMT"/>
              </a:rPr>
              <a:t>#!/bin/bash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aa5500"/>
                </a:solidFill>
                <a:latin typeface="UQSMSD+ArialMT"/>
                <a:cs typeface="UQSMSD+ArialMT"/>
              </a:rPr>
              <a:t>#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UQSMSD+ArialMT"/>
                <a:cs typeface="UQSMSD+ArialMT"/>
              </a:rPr>
              <a:t>Install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UQSMSD+ArialMT"/>
                <a:cs typeface="UQSMSD+ArialMT"/>
              </a:rPr>
              <a:t>Apache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UQSMSD+ArialMT"/>
                <a:cs typeface="UQSMSD+ArialMT"/>
              </a:rPr>
              <a:t>Web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UQSMSD+ArialMT"/>
                <a:cs typeface="UQSMSD+ArialMT"/>
              </a:rPr>
              <a:t>Server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UQSMSD+ArialMT"/>
                <a:cs typeface="UQSMSD+ArialMT"/>
              </a:rPr>
              <a:t>and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UQSMSD+ArialMT"/>
                <a:cs typeface="UQSMSD+ArialMT"/>
              </a:rPr>
              <a:t>PHP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3300aa"/>
                </a:solidFill>
                <a:latin typeface="UQSMSD+ArialMT"/>
                <a:cs typeface="UQSMSD+ArialMT"/>
              </a:rPr>
              <a:t>sudo</a:t>
            </a:r>
            <a:r>
              <a:rPr dirty="0" sz="1200" spc="18">
                <a:solidFill>
                  <a:srgbClr val="3300a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UQSMSD+ArialMT"/>
                <a:cs typeface="UQSMSD+ArialMT"/>
              </a:rPr>
              <a:t>dnf</a:t>
            </a:r>
            <a:r>
              <a:rPr dirty="0" sz="1200" spc="3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UQSMSD+ArialMT"/>
                <a:cs typeface="UQSMSD+ArialMT"/>
              </a:rPr>
              <a:t>install</a:t>
            </a:r>
            <a:r>
              <a:rPr dirty="0" sz="1200" spc="27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cc"/>
                </a:solidFill>
                <a:latin typeface="UQSMSD+ArialMT"/>
                <a:cs typeface="UQSMSD+ArialMT"/>
              </a:rPr>
              <a:t>-y</a:t>
            </a:r>
            <a:r>
              <a:rPr dirty="0" sz="1200" spc="33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UQSMSD+ArialMT"/>
                <a:cs typeface="UQSMSD+ArialMT"/>
              </a:rPr>
              <a:t>httpd</a:t>
            </a:r>
            <a:r>
              <a:rPr dirty="0" sz="1200" spc="38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00aa"/>
                </a:solidFill>
                <a:latin typeface="UQSMSD+ArialMT"/>
                <a:cs typeface="UQSMSD+ArialMT"/>
              </a:rPr>
              <a:t>wget</a:t>
            </a:r>
            <a:r>
              <a:rPr dirty="0" sz="1200" spc="23">
                <a:solidFill>
                  <a:srgbClr val="3300a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UQSMSD+ArialMT"/>
                <a:cs typeface="UQSMSD+ArialMT"/>
              </a:rPr>
              <a:t>php</a:t>
            </a:r>
            <a:r>
              <a:rPr dirty="0" sz="1200" spc="3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UQSMSD+ArialMT"/>
                <a:cs typeface="UQSMSD+ArialMT"/>
              </a:rPr>
              <a:t>mariadb105-server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aa5500"/>
                </a:solidFill>
                <a:latin typeface="UQSMSD+ArialMT"/>
                <a:cs typeface="UQSMSD+ArialMT"/>
              </a:rPr>
              <a:t>#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UQSMSD+ArialMT"/>
                <a:cs typeface="UQSMSD+ArialMT"/>
              </a:rPr>
              <a:t>Download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UQSMSD+ArialMT"/>
                <a:cs typeface="UQSMSD+ArialMT"/>
              </a:rPr>
              <a:t>Lab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UQSMSD+ArialMT"/>
                <a:cs typeface="UQSMSD+ArialMT"/>
              </a:rPr>
              <a:t>files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UQSMSD+ArialMT"/>
                <a:cs typeface="UQSMSD+ArialMT"/>
              </a:rPr>
              <a:t>get</a:t>
            </a:r>
            <a:r>
              <a:rPr dirty="0" sz="1200" spc="-14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UQSMSD+ArialMT"/>
                <a:cs typeface="UQSMSD+ArialMT"/>
              </a:rPr>
              <a:t>https://aws-tc-largeobjects.s3.us-west-2.amazonaws.com/CUR-TF-100-ACCLFO-2-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333333"/>
                </a:solidFill>
                <a:latin typeface="UQSMSD+ArialMT"/>
                <a:cs typeface="UQSMSD+ArialMT"/>
              </a:rPr>
              <a:t>9026/2-lab2-vpc/s3/lab-app.zip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333333"/>
                </a:solidFill>
                <a:latin typeface="UQSMSD+ArialMT"/>
                <a:cs typeface="UQSMSD+ArialMT"/>
              </a:rPr>
              <a:t>unzip</a:t>
            </a:r>
            <a:r>
              <a:rPr dirty="0" sz="1200" spc="3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UQSMSD+ArialMT"/>
                <a:cs typeface="UQSMSD+ArialMT"/>
              </a:rPr>
              <a:t>lab-app.zip</a:t>
            </a:r>
            <a:r>
              <a:rPr dirty="0" sz="12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cc"/>
                </a:solidFill>
                <a:latin typeface="UQSMSD+ArialMT"/>
                <a:cs typeface="UQSMSD+ArialMT"/>
              </a:rPr>
              <a:t>-d</a:t>
            </a:r>
            <a:r>
              <a:rPr dirty="0" sz="1200" spc="28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UQSMSD+ArialMT"/>
                <a:cs typeface="UQSMSD+ArialMT"/>
              </a:rPr>
              <a:t>/var/www/html/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aa5500"/>
                </a:solidFill>
                <a:latin typeface="UQSMSD+ArialMT"/>
                <a:cs typeface="UQSMSD+ArialMT"/>
              </a:rPr>
              <a:t>#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UQSMSD+ArialMT"/>
                <a:cs typeface="UQSMSD+ArialMT"/>
              </a:rPr>
              <a:t>Turn</a:t>
            </a:r>
            <a:r>
              <a:rPr dirty="0" sz="1200" spc="33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UQSMSD+ArialMT"/>
                <a:cs typeface="UQSMSD+ArialMT"/>
              </a:rPr>
              <a:t>on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UQSMSD+ArialMT"/>
                <a:cs typeface="UQSMSD+ArialMT"/>
              </a:rPr>
              <a:t>web</a:t>
            </a:r>
            <a:r>
              <a:rPr dirty="0" sz="1200" spc="3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UQSMSD+ArialMT"/>
                <a:cs typeface="UQSMSD+ArialMT"/>
              </a:rPr>
              <a:t>server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333333"/>
                </a:solidFill>
                <a:latin typeface="UQSMSD+ArialMT"/>
                <a:cs typeface="UQSMSD+ArialMT"/>
              </a:rPr>
              <a:t>chkconfig</a:t>
            </a:r>
            <a:r>
              <a:rPr dirty="0" sz="1200" spc="3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UQSMSD+ArialMT"/>
                <a:cs typeface="UQSMSD+ArialMT"/>
              </a:rPr>
              <a:t>httpd</a:t>
            </a:r>
            <a:r>
              <a:rPr dirty="0" sz="1200" spc="3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UQSMSD+ArialMT"/>
                <a:cs typeface="UQSMSD+ArialMT"/>
              </a:rPr>
              <a:t>on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3300aa"/>
                </a:solidFill>
                <a:latin typeface="UQSMSD+ArialMT"/>
                <a:cs typeface="UQSMSD+ArialMT"/>
              </a:rPr>
              <a:t>service</a:t>
            </a:r>
            <a:r>
              <a:rPr dirty="0" sz="1200" spc="18">
                <a:solidFill>
                  <a:srgbClr val="3300a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UQSMSD+ArialMT"/>
                <a:cs typeface="UQSMSD+ArialMT"/>
              </a:rPr>
              <a:t>httpd</a:t>
            </a:r>
            <a:r>
              <a:rPr dirty="0" sz="1200" spc="38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00aa"/>
                </a:solidFill>
                <a:latin typeface="UQSMSD+ArialMT"/>
                <a:cs typeface="UQSMSD+ArialMT"/>
              </a:rPr>
              <a:t>start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5942" y="4272923"/>
            <a:ext cx="7637457" cy="10693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6: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bottom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SUMMARY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panel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choose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launch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,click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view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instances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7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Wait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until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shows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2/2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checks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passed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8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Copy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public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ipv4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dns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value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present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details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tab</a:t>
            </a:r>
          </a:p>
          <a:p>
            <a:pPr marL="0" marR="0">
              <a:lnSpc>
                <a:spcPts val="1400"/>
              </a:lnSpc>
              <a:spcBef>
                <a:spcPts val="23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9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Open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new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browser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copy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public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dns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10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Finally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web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page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displaying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logo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meta-data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values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15131" y="3972624"/>
            <a:ext cx="8436088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Finally,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web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page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opens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displaying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AWS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logo</a:t>
            </a:r>
            <a:r>
              <a:rPr dirty="0" sz="1600" spc="44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instances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of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metadata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haroni"/>
                <a:cs typeface="Aharoni"/>
              </a:rPr>
              <a:t>values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94095" y="425698"/>
            <a:ext cx="3628260" cy="306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00"/>
                </a:solidFill>
                <a:latin typeface="Rockwell"/>
                <a:cs typeface="Rockwell"/>
              </a:rPr>
              <a:t>CREATING</a:t>
            </a:r>
            <a:r>
              <a:rPr dirty="0" sz="1800" b="1">
                <a:solidFill>
                  <a:srgbClr val="ffff00"/>
                </a:solidFill>
                <a:latin typeface="Rockwell"/>
                <a:cs typeface="Rockwell"/>
              </a:rPr>
              <a:t> </a:t>
            </a:r>
            <a:r>
              <a:rPr dirty="0" sz="1800" b="1">
                <a:solidFill>
                  <a:srgbClr val="ffff00"/>
                </a:solidFill>
                <a:latin typeface="Rockwell"/>
                <a:cs typeface="Rockwell"/>
              </a:rPr>
              <a:t>AN</a:t>
            </a:r>
            <a:r>
              <a:rPr dirty="0" sz="1800" b="1">
                <a:solidFill>
                  <a:srgbClr val="ffff00"/>
                </a:solidFill>
                <a:latin typeface="Rockwell"/>
                <a:cs typeface="Rockwell"/>
              </a:rPr>
              <a:t> </a:t>
            </a:r>
            <a:r>
              <a:rPr dirty="0" sz="1800" b="1">
                <a:solidFill>
                  <a:srgbClr val="ffff00"/>
                </a:solidFill>
                <a:latin typeface="Rockwell"/>
                <a:cs typeface="Rockwell"/>
              </a:rPr>
              <a:t>EC2</a:t>
            </a:r>
            <a:r>
              <a:rPr dirty="0" sz="1800" b="1">
                <a:solidFill>
                  <a:srgbClr val="ffff00"/>
                </a:solidFill>
                <a:latin typeface="Rockwell"/>
                <a:cs typeface="Rockwell"/>
              </a:rPr>
              <a:t> </a:t>
            </a:r>
            <a:r>
              <a:rPr dirty="0" sz="1800" b="1">
                <a:solidFill>
                  <a:srgbClr val="ffff00"/>
                </a:solidFill>
                <a:latin typeface="Rockwell"/>
                <a:cs typeface="Rockwell"/>
              </a:rPr>
              <a:t>INSTANCE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9217" y="942423"/>
            <a:ext cx="6077616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Step-1: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services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click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EC2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‘launch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instances’.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9217" y="1155783"/>
            <a:ext cx="9513654" cy="170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Step-2: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Name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AMI(LINUX,WINOWS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server)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pair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click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launch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instance.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Step-3:</a:t>
            </a:r>
            <a:r>
              <a:rPr dirty="0" sz="1400" spc="383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For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linux-select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ppk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for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windows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server-select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pem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key.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Step-4:</a:t>
            </a:r>
            <a:r>
              <a:rPr dirty="0" sz="1400" spc="383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If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pair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not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available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create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new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key.</a:t>
            </a:r>
          </a:p>
          <a:p>
            <a:pPr marL="0" marR="0">
              <a:lnSpc>
                <a:spcPts val="1400"/>
              </a:lnSpc>
              <a:spcBef>
                <a:spcPts val="22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Step-5:</a:t>
            </a:r>
            <a:r>
              <a:rPr dirty="0" sz="1400" spc="383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For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linux-click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connect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you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will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be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redirected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CLI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(or)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open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putty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file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configure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not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timeout,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configure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putty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session.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This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will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redirects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you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CLI.</a:t>
            </a:r>
          </a:p>
          <a:p>
            <a:pPr marL="588873" marR="0">
              <a:lnSpc>
                <a:spcPts val="15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For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windows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server-click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connect</a:t>
            </a:r>
            <a:r>
              <a:rPr dirty="0" sz="1400">
                <a:solidFill>
                  <a:srgbClr val="ffffff"/>
                </a:solidFill>
                <a:latin typeface="MNNEIA+Wingdings-Regular"/>
                <a:cs typeface="MNNEIA+Wingdings-Regular"/>
              </a:rPr>
              <a:t>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RDP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client</a:t>
            </a:r>
            <a:r>
              <a:rPr dirty="0" sz="1400">
                <a:solidFill>
                  <a:srgbClr val="ffffff"/>
                </a:solidFill>
                <a:latin typeface="MNNEIA+Wingdings-Regular"/>
                <a:cs typeface="MNNEIA+Wingdings-Regular"/>
              </a:rPr>
              <a:t></a:t>
            </a:r>
            <a:r>
              <a:rPr dirty="0" sz="14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get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password</a:t>
            </a:r>
            <a:r>
              <a:rPr dirty="0" sz="1400">
                <a:solidFill>
                  <a:srgbClr val="ffffff"/>
                </a:solidFill>
                <a:latin typeface="MNNEIA+Wingdings-Regular"/>
                <a:cs typeface="MNNEIA+Wingdings-Regular"/>
              </a:rPr>
              <a:t></a:t>
            </a:r>
            <a:r>
              <a:rPr dirty="0" sz="14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upload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private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haroni"/>
                <a:cs typeface="Aharoni"/>
              </a:rPr>
              <a:t>key</a:t>
            </a:r>
            <a:r>
              <a:rPr dirty="0" sz="1400">
                <a:solidFill>
                  <a:srgbClr val="ffffff"/>
                </a:solidFill>
                <a:latin typeface="MNNEIA+Wingdings-Regular"/>
                <a:cs typeface="MNNEIA+Wingdings-Regular"/>
              </a:rPr>
              <a:t></a:t>
            </a:r>
            <a:r>
              <a:rPr dirty="0" sz="14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decrypt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password.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Open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rdp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file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and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enter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password.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This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will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redirects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you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windows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server.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Step-6:</a:t>
            </a:r>
            <a:r>
              <a:rPr dirty="0" sz="1400" spc="383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Terminate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instances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haroni"/>
                <a:cs typeface="Aharoni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2023-04-03T23:15:19-05:00</dcterms:modified>
</cp:coreProperties>
</file>